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6" r:id="rId1"/>
  </p:sldMasterIdLst>
  <p:notesMasterIdLst>
    <p:notesMasterId r:id="rId8"/>
  </p:notesMasterIdLst>
  <p:sldIdLst>
    <p:sldId id="256" r:id="rId2"/>
    <p:sldId id="258" r:id="rId3"/>
    <p:sldId id="260" r:id="rId4"/>
    <p:sldId id="265" r:id="rId5"/>
    <p:sldId id="262" r:id="rId6"/>
    <p:sldId id="259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3AD90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61" autoAdjust="0"/>
    <p:restoredTop sz="94660"/>
  </p:normalViewPr>
  <p:slideViewPr>
    <p:cSldViewPr snapToGrid="0">
      <p:cViewPr>
        <p:scale>
          <a:sx n="125" d="100"/>
          <a:sy n="125" d="100"/>
        </p:scale>
        <p:origin x="-150" y="-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4.jpeg>
</file>

<file path=ppt/media/image15.png>
</file>

<file path=ppt/media/image2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026CF-1A9C-4E20-B502-048AFA381B0B}" type="datetimeFigureOut">
              <a:rPr lang="fr-FR" smtClean="0"/>
              <a:t>18/07/2016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9848A-F290-4305-B15B-7EF3943A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0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90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59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0AA0-CF81-4044-896D-1EAE5D5EF820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16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0B65E-4821-48F9-A83B-4A35B52F1C5A}" type="datetime1">
              <a:rPr lang="fr-FR" smtClean="0"/>
              <a:t>18/07/2016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000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C2083-FD1C-4F9A-B006-BC8D1B3AE451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301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99D7-12A4-41E4-B8BC-4A096339220E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212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DC41A-2F4E-4024-95E9-12C3AF6E3D93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8175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0D7C9-1769-4857-9490-42E0CD8EB35F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87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03783-87BB-4583-86C8-DB107AF83ED1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62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8084B-76C8-48CD-8A2D-F2041A8390DA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91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90F4A-EA90-41FF-9CB5-A3BF5B041C78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2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A5B2B-8DF2-4384-8CCA-6F8960F34BC8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031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1417-CBC9-432A-865B-53A809FFB2B3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10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3799-B2B0-4215-91E4-C297A05E2B9C}" type="datetime1">
              <a:rPr lang="fr-FR" smtClean="0"/>
              <a:t>18/07/2016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05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7E54-5338-4ED7-96EE-322A488DDD24}" type="datetime1">
              <a:rPr lang="fr-FR" smtClean="0"/>
              <a:t>18/07/2016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98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5409-F798-4E90-9029-BE005FE00FDA}" type="datetime1">
              <a:rPr lang="fr-FR" smtClean="0"/>
              <a:t>18/07/2016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220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B50-3886-4B50-AA15-3A3B46F4777F}" type="datetime1">
              <a:rPr lang="fr-FR" smtClean="0"/>
              <a:t>18/07/2016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18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238C-C5C5-4D2E-869A-C564527DA294}" type="datetime1">
              <a:rPr lang="fr-FR" smtClean="0"/>
              <a:t>18/07/2016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01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4E3C0-943E-4E0A-969C-CC811EFFAAF1}" type="datetime1">
              <a:rPr lang="fr-FR" smtClean="0"/>
              <a:t>18/07/2016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44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8BDEF2C-7E8A-48EE-87F0-FAFAD05513DF}" type="datetime1">
              <a:rPr lang="fr-FR" smtClean="0"/>
              <a:t>18/07/2016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794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jpe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hyperlink" Target="mailto:contact.ams@ressorts.n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image" Target="../media/image6.png"/><Relationship Id="rId4" Type="http://schemas.openxmlformats.org/officeDocument/2006/relationships/hyperlink" Target="mailto:vgentot@rvf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347" y="1564391"/>
            <a:ext cx="7418361" cy="6857999"/>
          </a:xfrm>
          <a:prstGeom prst="rect">
            <a:avLst/>
          </a:prstGeom>
        </p:spPr>
      </p:pic>
      <p:pic>
        <p:nvPicPr>
          <p:cNvPr id="35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7" t="78965" r="7287" b="5870"/>
          <a:stretch/>
        </p:blipFill>
        <p:spPr bwMode="auto">
          <a:xfrm>
            <a:off x="6402791" y="785689"/>
            <a:ext cx="1466549" cy="1095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070673" y="2334321"/>
            <a:ext cx="4526842" cy="1071834"/>
          </a:xfrm>
        </p:spPr>
        <p:txBody>
          <a:bodyPr/>
          <a:lstStyle/>
          <a:p>
            <a:pPr algn="ctr"/>
            <a:r>
              <a:rPr lang="fr-FR" b="1" dirty="0" smtClean="0">
                <a:solidFill>
                  <a:schemeClr val="accent6">
                    <a:lumMod val="75000"/>
                  </a:schemeClr>
                </a:solidFill>
              </a:rPr>
              <a:t>Groupe DMI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936" y="3407894"/>
            <a:ext cx="3242415" cy="1388534"/>
          </a:xfrm>
        </p:spPr>
        <p:txBody>
          <a:bodyPr/>
          <a:lstStyle/>
          <a:p>
            <a:pPr algn="ctr"/>
            <a:r>
              <a:rPr lang="fr-FR" dirty="0" smtClean="0"/>
              <a:t>Fabrication </a:t>
            </a:r>
            <a:r>
              <a:rPr lang="fr-FR" dirty="0"/>
              <a:t>de Ressorts et </a:t>
            </a:r>
            <a:r>
              <a:rPr lang="fr-FR" dirty="0" smtClean="0"/>
              <a:t>de Bennes</a:t>
            </a:r>
            <a:endParaRPr lang="fr-FR" dirty="0"/>
          </a:p>
        </p:txBody>
      </p:sp>
      <p:cxnSp>
        <p:nvCxnSpPr>
          <p:cNvPr id="5" name="Connecteur droit avec flèche 4"/>
          <p:cNvCxnSpPr>
            <a:endCxn id="44" idx="2"/>
          </p:cNvCxnSpPr>
          <p:nvPr/>
        </p:nvCxnSpPr>
        <p:spPr>
          <a:xfrm flipV="1">
            <a:off x="9141577" y="2317357"/>
            <a:ext cx="112663" cy="187807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12" idx="2"/>
          </p:cNvCxnSpPr>
          <p:nvPr/>
        </p:nvCxnSpPr>
        <p:spPr>
          <a:xfrm flipH="1" flipV="1">
            <a:off x="7114682" y="2317357"/>
            <a:ext cx="1848343" cy="229697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endCxn id="45" idx="2"/>
          </p:cNvCxnSpPr>
          <p:nvPr/>
        </p:nvCxnSpPr>
        <p:spPr>
          <a:xfrm flipV="1">
            <a:off x="9568266" y="2305837"/>
            <a:ext cx="1825532" cy="237522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7638124" y="5131621"/>
            <a:ext cx="40754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>
                <a:solidFill>
                  <a:schemeClr val="bg1"/>
                </a:solidFill>
              </a:rPr>
              <a:t>3 usines dans les Hauts-de-France</a:t>
            </a:r>
            <a:endParaRPr lang="fr-FR" sz="3200" dirty="0">
              <a:solidFill>
                <a:schemeClr val="bg1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37421" y="5396906"/>
            <a:ext cx="18145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6"/>
                </a:solidFill>
              </a:rPr>
              <a:t>Division</a:t>
            </a:r>
            <a:endParaRPr lang="fr-FR" sz="2800" b="1" dirty="0" smtClean="0">
              <a:solidFill>
                <a:schemeClr val="accent6"/>
              </a:solidFill>
            </a:endParaRPr>
          </a:p>
          <a:p>
            <a:pPr algn="ctr"/>
            <a:r>
              <a:rPr lang="fr-FR" sz="2800" b="1" dirty="0" smtClean="0">
                <a:solidFill>
                  <a:schemeClr val="accent6"/>
                </a:solidFill>
              </a:rPr>
              <a:t>Ressorts</a:t>
            </a:r>
            <a:endParaRPr lang="fr-FR" sz="2800" dirty="0"/>
          </a:p>
        </p:txBody>
      </p:sp>
      <p:sp>
        <p:nvSpPr>
          <p:cNvPr id="42" name="Ellipse 41"/>
          <p:cNvSpPr/>
          <p:nvPr/>
        </p:nvSpPr>
        <p:spPr>
          <a:xfrm>
            <a:off x="8545615" y="3872184"/>
            <a:ext cx="1243913" cy="1194488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6360731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565" y="267791"/>
            <a:ext cx="771759" cy="53569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222" y="785689"/>
            <a:ext cx="1490053" cy="1112769"/>
          </a:xfrm>
          <a:prstGeom prst="rect">
            <a:avLst/>
          </a:prstGeom>
        </p:spPr>
      </p:pic>
      <p:sp>
        <p:nvSpPr>
          <p:cNvPr id="44" name="Rectangle à coins arrondis 43"/>
          <p:cNvSpPr/>
          <p:nvPr/>
        </p:nvSpPr>
        <p:spPr>
          <a:xfrm>
            <a:off x="8500289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6371222" y="1898458"/>
            <a:ext cx="149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/>
              <a:t>Nibas</a:t>
            </a:r>
            <a:r>
              <a:rPr lang="fr-FR" dirty="0" smtClean="0"/>
              <a:t> (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r>
              <a:rPr lang="fr-FR" dirty="0" smtClean="0"/>
              <a:t>)</a:t>
            </a:r>
            <a:endParaRPr lang="fr-FR" dirty="0"/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536" y="258097"/>
            <a:ext cx="1483351" cy="530246"/>
          </a:xfrm>
          <a:prstGeom prst="round2SameRect">
            <a:avLst>
              <a:gd name="adj1" fmla="val 43163"/>
              <a:gd name="adj2" fmla="val 0"/>
            </a:avLst>
          </a:prstGeom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3" t="45097" r="8131" b="40153"/>
          <a:stretch/>
        </p:blipFill>
        <p:spPr bwMode="auto">
          <a:xfrm>
            <a:off x="8515537" y="792415"/>
            <a:ext cx="1484508" cy="1103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Rectangle à coins arrondis 44"/>
          <p:cNvSpPr/>
          <p:nvPr/>
        </p:nvSpPr>
        <p:spPr>
          <a:xfrm>
            <a:off x="10639847" y="24250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8478175" y="1886587"/>
            <a:ext cx="155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Wattrelos (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59</a:t>
            </a:r>
            <a:r>
              <a:rPr lang="fr-FR" dirty="0" smtClean="0"/>
              <a:t>)</a:t>
            </a:r>
            <a:endParaRPr lang="fr-FR" dirty="0"/>
          </a:p>
        </p:txBody>
      </p:sp>
      <p:pic>
        <p:nvPicPr>
          <p:cNvPr id="1028" name="Picture 4" descr="C:\Users\rate8\Documents\JF\DMI\css\img\eurobenne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8409" y="254533"/>
            <a:ext cx="552879" cy="534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" name="Groupe 42"/>
          <p:cNvGrpSpPr/>
          <p:nvPr/>
        </p:nvGrpSpPr>
        <p:grpSpPr>
          <a:xfrm>
            <a:off x="10649150" y="788895"/>
            <a:ext cx="1494536" cy="1096882"/>
            <a:chOff x="7112358" y="831228"/>
            <a:chExt cx="4442592" cy="2536556"/>
          </a:xfrm>
        </p:grpSpPr>
        <p:pic>
          <p:nvPicPr>
            <p:cNvPr id="56" name="Image 55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545725"/>
              <a:ext cx="1019174" cy="419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" name="Image 56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97"/>
            <a:stretch>
              <a:fillRect/>
            </a:stretch>
          </p:blipFill>
          <p:spPr bwMode="auto">
            <a:xfrm>
              <a:off x="9400031" y="2558156"/>
              <a:ext cx="895349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" name="Image 57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3" b="7100"/>
            <a:stretch>
              <a:fillRect/>
            </a:stretch>
          </p:blipFill>
          <p:spPr bwMode="auto">
            <a:xfrm>
              <a:off x="10326226" y="2564775"/>
              <a:ext cx="1228724" cy="800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Image 58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358" y="2545725"/>
              <a:ext cx="1190625" cy="81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Image 59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0504" y="2977258"/>
              <a:ext cx="904876" cy="390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Image 60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964826"/>
              <a:ext cx="1019174" cy="400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Image 61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94" b="18832"/>
            <a:stretch>
              <a:fillRect/>
            </a:stretch>
          </p:blipFill>
          <p:spPr bwMode="auto">
            <a:xfrm>
              <a:off x="7113276" y="831228"/>
              <a:ext cx="4419600" cy="1695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7" name="ZoneTexte 46"/>
          <p:cNvSpPr txBox="1"/>
          <p:nvPr/>
        </p:nvSpPr>
        <p:spPr>
          <a:xfrm>
            <a:off x="10566609" y="1886587"/>
            <a:ext cx="16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St Quentin (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r>
              <a:rPr lang="fr-FR" dirty="0" smtClean="0"/>
              <a:t>)</a:t>
            </a:r>
            <a:endParaRPr lang="fr-FR" dirty="0"/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96" y="4943260"/>
            <a:ext cx="595564" cy="186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09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1187062">
            <a:off x="7933591" y="1371156"/>
            <a:ext cx="3556181" cy="618913"/>
          </a:xfrm>
        </p:spPr>
        <p:txBody>
          <a:bodyPr/>
          <a:lstStyle/>
          <a:p>
            <a:r>
              <a:rPr lang="fr-FR" b="1" dirty="0" smtClean="0">
                <a:solidFill>
                  <a:schemeClr val="accent6"/>
                </a:solidFill>
              </a:rPr>
              <a:t>Profil groupe DMI</a:t>
            </a:r>
            <a:endParaRPr lang="fr-FR" b="1" dirty="0">
              <a:solidFill>
                <a:schemeClr val="accent6"/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0763" y="2361218"/>
            <a:ext cx="2333757" cy="240198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Chiffres d’Affaires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smtClean="0"/>
              <a:t> 12 000 000 € / an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Effectif Total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smtClean="0"/>
              <a:t>104 </a:t>
            </a:r>
            <a:r>
              <a:rPr lang="fr-FR" dirty="0" smtClean="0"/>
              <a:t>Personnes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 smtClean="0"/>
              <a:t>Effectif Division Ressorts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smtClean="0"/>
              <a:t>70 </a:t>
            </a:r>
            <a:r>
              <a:rPr lang="fr-FR" dirty="0" smtClean="0"/>
              <a:t>Personnes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3247584" y="669603"/>
            <a:ext cx="478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 smtClean="0">
                <a:solidFill>
                  <a:schemeClr val="accent6">
                    <a:lumMod val="75000"/>
                  </a:schemeClr>
                </a:solidFill>
              </a:rPr>
              <a:t>Division Ressorts</a:t>
            </a:r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247584" y="1584613"/>
            <a:ext cx="4852086" cy="3399279"/>
          </a:xfrm>
          <a:prstGeom prst="rect">
            <a:avLst/>
          </a:prstGeom>
          <a:solidFill>
            <a:srgbClr val="008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riangle rectangle 21"/>
          <p:cNvSpPr/>
          <p:nvPr/>
        </p:nvSpPr>
        <p:spPr>
          <a:xfrm rot="10800000" flipH="1">
            <a:off x="3247584" y="4983891"/>
            <a:ext cx="4852086" cy="980303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>
            <a:off x="8099670" y="4983891"/>
            <a:ext cx="2634851" cy="980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247583" y="3413413"/>
            <a:ext cx="4852087" cy="157047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8099670" y="669603"/>
            <a:ext cx="0" cy="4314289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3180423" y="4983892"/>
            <a:ext cx="4919248" cy="98030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ylindre 33"/>
          <p:cNvSpPr/>
          <p:nvPr/>
        </p:nvSpPr>
        <p:spPr>
          <a:xfrm>
            <a:off x="7473595" y="1584613"/>
            <a:ext cx="626076" cy="3605225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Cylindre 34"/>
          <p:cNvSpPr/>
          <p:nvPr/>
        </p:nvSpPr>
        <p:spPr>
          <a:xfrm>
            <a:off x="6785043" y="3413412"/>
            <a:ext cx="626076" cy="1875279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rganigramme : Données 39"/>
          <p:cNvSpPr/>
          <p:nvPr/>
        </p:nvSpPr>
        <p:spPr>
          <a:xfrm rot="5400000">
            <a:off x="7517234" y="2406411"/>
            <a:ext cx="4100818" cy="2333755"/>
          </a:xfrm>
          <a:prstGeom prst="flowChartInputOutpu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3247583" y="1584613"/>
            <a:ext cx="422601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 smtClean="0"/>
              <a:t>AMS</a:t>
            </a:r>
          </a:p>
          <a:p>
            <a:pPr algn="r"/>
            <a:r>
              <a:rPr lang="fr-FR" dirty="0" smtClean="0"/>
              <a:t>CA : 6 Millions € / an</a:t>
            </a:r>
          </a:p>
          <a:p>
            <a:pPr algn="r"/>
            <a:r>
              <a:rPr lang="fr-FR" dirty="0" smtClean="0"/>
              <a:t>Effectif </a:t>
            </a:r>
            <a:r>
              <a:rPr lang="fr-FR" dirty="0" smtClean="0"/>
              <a:t>: 35</a:t>
            </a:r>
            <a:endParaRPr lang="fr-FR" dirty="0" smtClean="0"/>
          </a:p>
          <a:p>
            <a:pPr algn="r"/>
            <a:r>
              <a:rPr lang="fr-FR" dirty="0" smtClean="0"/>
              <a:t>Certification : ISO TS 16949 &amp; ISO 9001</a:t>
            </a:r>
            <a:endParaRPr lang="fr-FR" dirty="0"/>
          </a:p>
        </p:txBody>
      </p:sp>
      <p:sp>
        <p:nvSpPr>
          <p:cNvPr id="42" name="ZoneTexte 41"/>
          <p:cNvSpPr txBox="1"/>
          <p:nvPr/>
        </p:nvSpPr>
        <p:spPr>
          <a:xfrm>
            <a:off x="3247583" y="3413412"/>
            <a:ext cx="35374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 smtClean="0"/>
              <a:t>RVF</a:t>
            </a:r>
          </a:p>
          <a:p>
            <a:pPr algn="r"/>
            <a:r>
              <a:rPr lang="fr-FR" dirty="0" smtClean="0"/>
              <a:t>CA : 3 Millions € / an</a:t>
            </a:r>
          </a:p>
          <a:p>
            <a:pPr algn="r"/>
            <a:r>
              <a:rPr lang="fr-FR" dirty="0" smtClean="0"/>
              <a:t>Effectif : 35</a:t>
            </a:r>
          </a:p>
          <a:p>
            <a:pPr algn="r"/>
            <a:r>
              <a:rPr lang="fr-FR" dirty="0" smtClean="0"/>
              <a:t>Certification : ISO 9001</a:t>
            </a:r>
          </a:p>
          <a:p>
            <a:pPr algn="r"/>
            <a:endParaRPr lang="fr-FR" dirty="0"/>
          </a:p>
        </p:txBody>
      </p:sp>
      <p:sp>
        <p:nvSpPr>
          <p:cNvPr id="3" name="Accolade ouvrante 2"/>
          <p:cNvSpPr/>
          <p:nvPr/>
        </p:nvSpPr>
        <p:spPr>
          <a:xfrm>
            <a:off x="2148840" y="1584613"/>
            <a:ext cx="797649" cy="4379582"/>
          </a:xfrm>
          <a:prstGeom prst="leftBrace">
            <a:avLst>
              <a:gd name="adj1" fmla="val 3794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 rot="16200000">
            <a:off x="1198732" y="3543571"/>
            <a:ext cx="14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 2 Usines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80478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fr-FR" b="1" dirty="0" smtClean="0">
                <a:solidFill>
                  <a:schemeClr val="accent6">
                    <a:lumMod val="75000"/>
                  </a:schemeClr>
                </a:solidFill>
              </a:rPr>
              <a:t>Secteurs et Clients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987420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err="1" smtClean="0"/>
              <a:t>Faurecia</a:t>
            </a:r>
            <a:endParaRPr lang="fr-FR" dirty="0" smtClean="0"/>
          </a:p>
          <a:p>
            <a:r>
              <a:rPr lang="fr-FR" dirty="0" smtClean="0"/>
              <a:t>Valeo</a:t>
            </a:r>
          </a:p>
          <a:p>
            <a:r>
              <a:rPr lang="fr-FR" dirty="0" smtClean="0"/>
              <a:t>Coutier</a:t>
            </a:r>
            <a:endParaRPr lang="fr-FR" dirty="0"/>
          </a:p>
        </p:txBody>
      </p:sp>
      <p:sp>
        <p:nvSpPr>
          <p:cNvPr id="20" name="Bouée 19"/>
          <p:cNvSpPr/>
          <p:nvPr/>
        </p:nvSpPr>
        <p:spPr>
          <a:xfrm>
            <a:off x="1987421" y="2566108"/>
            <a:ext cx="2382419" cy="2382419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1" name="Bouée 20"/>
          <p:cNvSpPr/>
          <p:nvPr/>
        </p:nvSpPr>
        <p:spPr>
          <a:xfrm>
            <a:off x="5069630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2" name="Bouée 21"/>
          <p:cNvSpPr/>
          <p:nvPr/>
        </p:nvSpPr>
        <p:spPr>
          <a:xfrm>
            <a:off x="8151841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Secteurs 23"/>
          <p:cNvSpPr/>
          <p:nvPr/>
        </p:nvSpPr>
        <p:spPr>
          <a:xfrm>
            <a:off x="1987421" y="2566107"/>
            <a:ext cx="2397967" cy="2382420"/>
          </a:xfrm>
          <a:prstGeom prst="pie">
            <a:avLst>
              <a:gd name="adj1" fmla="val 3078707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2291688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2481943" y="3341817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39%</a:t>
            </a:r>
            <a:endParaRPr lang="fr-FR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Secteurs 26"/>
          <p:cNvSpPr/>
          <p:nvPr/>
        </p:nvSpPr>
        <p:spPr>
          <a:xfrm>
            <a:off x="5069630" y="2566107"/>
            <a:ext cx="2397967" cy="2382420"/>
          </a:xfrm>
          <a:prstGeom prst="pie">
            <a:avLst>
              <a:gd name="adj1" fmla="val 18721666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Ellipse 27"/>
          <p:cNvSpPr/>
          <p:nvPr/>
        </p:nvSpPr>
        <p:spPr>
          <a:xfrm>
            <a:off x="5373897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5564152" y="3341816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9%</a:t>
            </a:r>
            <a:endParaRPr lang="fr-FR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Secteurs 29"/>
          <p:cNvSpPr/>
          <p:nvPr/>
        </p:nvSpPr>
        <p:spPr>
          <a:xfrm>
            <a:off x="8151839" y="2566107"/>
            <a:ext cx="2397967" cy="2382420"/>
          </a:xfrm>
          <a:prstGeom prst="pie">
            <a:avLst>
              <a:gd name="adj1" fmla="val 20361671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Ellipse 30"/>
          <p:cNvSpPr/>
          <p:nvPr/>
        </p:nvSpPr>
        <p:spPr>
          <a:xfrm>
            <a:off x="8456109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ZoneTexte 33"/>
          <p:cNvSpPr txBox="1"/>
          <p:nvPr/>
        </p:nvSpPr>
        <p:spPr>
          <a:xfrm>
            <a:off x="8646361" y="3341815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19%</a:t>
            </a:r>
            <a:endParaRPr lang="fr-FR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1902381" y="1937266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/>
              <a:t>Automobile</a:t>
            </a:r>
            <a:endParaRPr lang="fr-FR" sz="2400" dirty="0"/>
          </a:p>
        </p:txBody>
      </p:sp>
      <p:sp>
        <p:nvSpPr>
          <p:cNvPr id="36" name="ZoneTexte 35"/>
          <p:cNvSpPr txBox="1"/>
          <p:nvPr/>
        </p:nvSpPr>
        <p:spPr>
          <a:xfrm>
            <a:off x="4976323" y="1752599"/>
            <a:ext cx="2552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/>
              <a:t>Appareillages Electriques</a:t>
            </a:r>
            <a:endParaRPr lang="fr-FR" sz="2400" dirty="0"/>
          </a:p>
        </p:txBody>
      </p:sp>
      <p:sp>
        <p:nvSpPr>
          <p:cNvPr id="37" name="ZoneTexte 36"/>
          <p:cNvSpPr txBox="1"/>
          <p:nvPr/>
        </p:nvSpPr>
        <p:spPr>
          <a:xfrm>
            <a:off x="8074574" y="1949458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/>
              <a:t>Autres</a:t>
            </a:r>
            <a:endParaRPr lang="fr-FR" sz="2400" dirty="0"/>
          </a:p>
        </p:txBody>
      </p:sp>
      <p:sp>
        <p:nvSpPr>
          <p:cNvPr id="38" name="Espace réservé du contenu 2"/>
          <p:cNvSpPr>
            <a:spLocks noGrp="1"/>
          </p:cNvSpPr>
          <p:nvPr>
            <p:ph sz="half" idx="1"/>
          </p:nvPr>
        </p:nvSpPr>
        <p:spPr>
          <a:xfrm>
            <a:off x="5077403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smtClean="0"/>
              <a:t>Schneider</a:t>
            </a:r>
          </a:p>
          <a:p>
            <a:r>
              <a:rPr lang="fr-FR" dirty="0" smtClean="0"/>
              <a:t>ABB</a:t>
            </a:r>
            <a:endParaRPr lang="fr-FR" dirty="0"/>
          </a:p>
        </p:txBody>
      </p:sp>
      <p:sp>
        <p:nvSpPr>
          <p:cNvPr id="39" name="Accolade fermante 38"/>
          <p:cNvSpPr/>
          <p:nvPr/>
        </p:nvSpPr>
        <p:spPr>
          <a:xfrm>
            <a:off x="10627070" y="1752599"/>
            <a:ext cx="606988" cy="3240475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ccolade fermante 39"/>
          <p:cNvSpPr/>
          <p:nvPr/>
        </p:nvSpPr>
        <p:spPr>
          <a:xfrm>
            <a:off x="10627070" y="5115701"/>
            <a:ext cx="606988" cy="1589216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11311309" y="2089713"/>
            <a:ext cx="3545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/>
              <a:t>SECTEURS</a:t>
            </a:r>
            <a:endParaRPr lang="fr-FR" sz="2000" dirty="0"/>
          </a:p>
        </p:txBody>
      </p:sp>
      <p:sp>
        <p:nvSpPr>
          <p:cNvPr id="42" name="ZoneTexte 41"/>
          <p:cNvSpPr txBox="1"/>
          <p:nvPr/>
        </p:nvSpPr>
        <p:spPr>
          <a:xfrm>
            <a:off x="11311310" y="4916075"/>
            <a:ext cx="3545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CLIENTS</a:t>
            </a:r>
            <a:endParaRPr lang="fr-FR" dirty="0"/>
          </a:p>
        </p:txBody>
      </p:sp>
      <p:sp>
        <p:nvSpPr>
          <p:cNvPr id="32" name="Espace réservé du contenu 2"/>
          <p:cNvSpPr>
            <a:spLocks noGrp="1"/>
          </p:cNvSpPr>
          <p:nvPr>
            <p:ph sz="half" idx="1"/>
          </p:nvPr>
        </p:nvSpPr>
        <p:spPr>
          <a:xfrm>
            <a:off x="8151839" y="5115698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smtClean="0"/>
              <a:t>Électroménager</a:t>
            </a:r>
            <a:endParaRPr lang="fr-FR" dirty="0" smtClean="0"/>
          </a:p>
          <a:p>
            <a:r>
              <a:rPr lang="fr-FR" dirty="0" smtClean="0"/>
              <a:t>Textile</a:t>
            </a:r>
            <a:endParaRPr lang="fr-FR" dirty="0" smtClean="0"/>
          </a:p>
          <a:p>
            <a:r>
              <a:rPr lang="fr-FR" dirty="0" smtClean="0"/>
              <a:t>BTP</a:t>
            </a:r>
          </a:p>
          <a:p>
            <a:r>
              <a:rPr lang="fr-FR" dirty="0" smtClean="0"/>
              <a:t>Robinetterie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56728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fr-FR" b="1" dirty="0" smtClean="0">
                <a:solidFill>
                  <a:schemeClr val="accent6">
                    <a:lumMod val="75000"/>
                  </a:schemeClr>
                </a:solidFill>
              </a:rPr>
              <a:t>Domaine d’application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06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6016502"/>
            <a:ext cx="12118374" cy="710684"/>
          </a:xfrm>
        </p:spPr>
        <p:txBody>
          <a:bodyPr>
            <a:normAutofit/>
          </a:bodyPr>
          <a:lstStyle/>
          <a:p>
            <a:r>
              <a:rPr lang="fr-FR" sz="4000" b="1" dirty="0" smtClean="0">
                <a:solidFill>
                  <a:schemeClr val="accent6">
                    <a:lumMod val="75000"/>
                  </a:schemeClr>
                </a:solidFill>
              </a:rPr>
              <a:t>Gamme de Produits</a:t>
            </a:r>
            <a:endParaRPr lang="fr-FR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90" y="3635354"/>
            <a:ext cx="768952" cy="15206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361" y="4004994"/>
            <a:ext cx="312387" cy="78135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303" y="4004994"/>
            <a:ext cx="448781" cy="7258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293" y="3907015"/>
            <a:ext cx="895559" cy="124897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225" y="3944762"/>
            <a:ext cx="1328525" cy="124897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9244" y="3962128"/>
            <a:ext cx="1527018" cy="119675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8"/>
          <a:srcRect l="11140" t="17516" r="9263" b="8527"/>
          <a:stretch/>
        </p:blipFill>
        <p:spPr>
          <a:xfrm>
            <a:off x="4019207" y="4150827"/>
            <a:ext cx="849086" cy="70912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9"/>
          <a:srcRect l="5356" t="8294" r="5565" b="6125"/>
          <a:stretch/>
        </p:blipFill>
        <p:spPr>
          <a:xfrm>
            <a:off x="10368215" y="4004290"/>
            <a:ext cx="1625371" cy="1184987"/>
          </a:xfrm>
          <a:prstGeom prst="rect">
            <a:avLst/>
          </a:prstGeom>
        </p:spPr>
      </p:pic>
      <p:sp>
        <p:nvSpPr>
          <p:cNvPr id="14" name="Ellipse 13"/>
          <p:cNvSpPr/>
          <p:nvPr/>
        </p:nvSpPr>
        <p:spPr>
          <a:xfrm>
            <a:off x="1277908" y="3416215"/>
            <a:ext cx="2578313" cy="19034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3958473" y="3453984"/>
            <a:ext cx="2115371" cy="200768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176096" y="3506386"/>
            <a:ext cx="1884784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8163132" y="3453984"/>
            <a:ext cx="1903445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10168829" y="3415124"/>
            <a:ext cx="1949546" cy="2308246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/>
          <p:cNvSpPr txBox="1"/>
          <p:nvPr/>
        </p:nvSpPr>
        <p:spPr>
          <a:xfrm>
            <a:off x="8343442" y="2807653"/>
            <a:ext cx="1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/>
              <a:t>Ressort fil plat</a:t>
            </a:r>
            <a:endParaRPr lang="fr-FR" b="1" dirty="0"/>
          </a:p>
        </p:txBody>
      </p:sp>
      <p:sp>
        <p:nvSpPr>
          <p:cNvPr id="22" name="ZoneTexte 21"/>
          <p:cNvSpPr txBox="1"/>
          <p:nvPr/>
        </p:nvSpPr>
        <p:spPr>
          <a:xfrm>
            <a:off x="4066716" y="2778874"/>
            <a:ext cx="18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/>
              <a:t>Ressort de Torsion</a:t>
            </a:r>
            <a:endParaRPr lang="fr-FR" b="1" dirty="0"/>
          </a:p>
        </p:txBody>
      </p:sp>
      <p:sp>
        <p:nvSpPr>
          <p:cNvPr id="23" name="ZoneTexte 22"/>
          <p:cNvSpPr txBox="1"/>
          <p:nvPr/>
        </p:nvSpPr>
        <p:spPr>
          <a:xfrm>
            <a:off x="6348327" y="2778874"/>
            <a:ext cx="154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/>
              <a:t>Ressort de Traction</a:t>
            </a:r>
            <a:endParaRPr lang="fr-FR" b="1" dirty="0"/>
          </a:p>
        </p:txBody>
      </p:sp>
      <p:sp>
        <p:nvSpPr>
          <p:cNvPr id="24" name="ZoneTexte 23"/>
          <p:cNvSpPr txBox="1"/>
          <p:nvPr/>
        </p:nvSpPr>
        <p:spPr>
          <a:xfrm>
            <a:off x="1522407" y="2778875"/>
            <a:ext cx="208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/>
              <a:t>Ressort de Compression</a:t>
            </a:r>
            <a:endParaRPr lang="fr-FR" b="1" dirty="0"/>
          </a:p>
        </p:txBody>
      </p:sp>
      <p:sp>
        <p:nvSpPr>
          <p:cNvPr id="25" name="ZoneTexte 24"/>
          <p:cNvSpPr txBox="1"/>
          <p:nvPr/>
        </p:nvSpPr>
        <p:spPr>
          <a:xfrm>
            <a:off x="10136243" y="2917373"/>
            <a:ext cx="208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smtClean="0"/>
              <a:t>Fil Formé</a:t>
            </a:r>
            <a:endParaRPr lang="fr-FR" b="1" dirty="0"/>
          </a:p>
        </p:txBody>
      </p:sp>
      <p:sp>
        <p:nvSpPr>
          <p:cNvPr id="26" name="Ellipse 25"/>
          <p:cNvSpPr/>
          <p:nvPr/>
        </p:nvSpPr>
        <p:spPr>
          <a:xfrm>
            <a:off x="6757488" y="1389998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32"/>
          <p:cNvCxnSpPr/>
          <p:nvPr/>
        </p:nvCxnSpPr>
        <p:spPr>
          <a:xfrm>
            <a:off x="6757487" y="1280151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>
            <a:off x="2159407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5" name="Connecteur droit 34"/>
          <p:cNvCxnSpPr/>
          <p:nvPr/>
        </p:nvCxnSpPr>
        <p:spPr>
          <a:xfrm>
            <a:off x="2159407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8666778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7" name="Connecteur droit 36"/>
          <p:cNvCxnSpPr/>
          <p:nvPr/>
        </p:nvCxnSpPr>
        <p:spPr>
          <a:xfrm>
            <a:off x="8666778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10692576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/>
          <p:cNvCxnSpPr/>
          <p:nvPr/>
        </p:nvCxnSpPr>
        <p:spPr>
          <a:xfrm>
            <a:off x="10692576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654614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Connecteur droit 42"/>
          <p:cNvCxnSpPr/>
          <p:nvPr/>
        </p:nvCxnSpPr>
        <p:spPr>
          <a:xfrm>
            <a:off x="4654614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1883422" y="607084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0,1 à 3,5 mm</a:t>
            </a:r>
            <a:endParaRPr lang="fr-FR" dirty="0"/>
          </a:p>
        </p:txBody>
      </p:sp>
      <p:sp>
        <p:nvSpPr>
          <p:cNvPr id="45" name="ZoneTexte 44"/>
          <p:cNvSpPr txBox="1"/>
          <p:nvPr/>
        </p:nvSpPr>
        <p:spPr>
          <a:xfrm>
            <a:off x="4378629" y="600949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0,1 à 6,0 mm</a:t>
            </a:r>
            <a:endParaRPr lang="fr-FR" dirty="0"/>
          </a:p>
        </p:txBody>
      </p:sp>
      <p:sp>
        <p:nvSpPr>
          <p:cNvPr id="46" name="ZoneTexte 45"/>
          <p:cNvSpPr txBox="1"/>
          <p:nvPr/>
        </p:nvSpPr>
        <p:spPr>
          <a:xfrm>
            <a:off x="6481502" y="462449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0,25 à 6,0 mm</a:t>
            </a:r>
            <a:endParaRPr lang="fr-FR" dirty="0"/>
          </a:p>
        </p:txBody>
      </p:sp>
      <p:sp>
        <p:nvSpPr>
          <p:cNvPr id="47" name="ZoneTexte 46"/>
          <p:cNvSpPr txBox="1"/>
          <p:nvPr/>
        </p:nvSpPr>
        <p:spPr>
          <a:xfrm>
            <a:off x="8026333" y="461058"/>
            <a:ext cx="2192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Largeur 2 à 20 mm</a:t>
            </a:r>
          </a:p>
          <a:p>
            <a:pPr algn="ctr"/>
            <a:r>
              <a:rPr lang="fr-FR" dirty="0" smtClean="0"/>
              <a:t>Epaisseur 0,2 à 5 mm</a:t>
            </a:r>
            <a:endParaRPr lang="fr-FR" dirty="0"/>
          </a:p>
        </p:txBody>
      </p:sp>
      <p:sp>
        <p:nvSpPr>
          <p:cNvPr id="48" name="ZoneTexte 47"/>
          <p:cNvSpPr txBox="1"/>
          <p:nvPr/>
        </p:nvSpPr>
        <p:spPr>
          <a:xfrm>
            <a:off x="10438962" y="469578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0,1 à 10,0 mm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291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à coins arrondis 33"/>
          <p:cNvSpPr/>
          <p:nvPr/>
        </p:nvSpPr>
        <p:spPr>
          <a:xfrm>
            <a:off x="1402250" y="787587"/>
            <a:ext cx="3549122" cy="25527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>
          <a:xfrm>
            <a:off x="5362575" y="0"/>
            <a:ext cx="7908582" cy="6858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951010" y="-280031"/>
            <a:ext cx="3549121" cy="1760403"/>
          </a:xfrm>
        </p:spPr>
        <p:txBody>
          <a:bodyPr anchor="ctr"/>
          <a:lstStyle/>
          <a:p>
            <a:r>
              <a:rPr lang="fr-FR" dirty="0" smtClean="0">
                <a:solidFill>
                  <a:schemeClr val="accent6">
                    <a:lumMod val="75000"/>
                  </a:schemeClr>
                </a:solidFill>
              </a:rPr>
              <a:t>La Division Ressorts c’est :</a:t>
            </a:r>
            <a:endParaRPr lang="fr-FR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51010" y="600171"/>
            <a:ext cx="6240990" cy="2740116"/>
          </a:xfrm>
        </p:spPr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3 000 000 de Ressorts Fabriqués par jour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Plus de 100 Machines mécaniques et numériques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Des moyens de contrôle numériques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Des exportations dans le monde entier</a:t>
            </a:r>
          </a:p>
          <a:p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0" y="3217040"/>
            <a:ext cx="6762750" cy="3314700"/>
          </a:xfrm>
          <a:prstGeom prst="rect">
            <a:avLst/>
          </a:prstGeom>
        </p:spPr>
      </p:pic>
      <p:sp>
        <p:nvSpPr>
          <p:cNvPr id="35" name="Rectangle à coins arrondis 34"/>
          <p:cNvSpPr/>
          <p:nvPr/>
        </p:nvSpPr>
        <p:spPr>
          <a:xfrm>
            <a:off x="1390256" y="3560907"/>
            <a:ext cx="3549122" cy="256616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Espace réservé du texte 3"/>
          <p:cNvSpPr txBox="1">
            <a:spLocks/>
          </p:cNvSpPr>
          <p:nvPr/>
        </p:nvSpPr>
        <p:spPr>
          <a:xfrm>
            <a:off x="1390257" y="4298272"/>
            <a:ext cx="3549121" cy="182880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 smtClean="0"/>
              <a:t>RVF Ressorts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Tel : 03-20-70-08-47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Mail : </a:t>
            </a:r>
            <a:r>
              <a:rPr lang="fr-FR" dirty="0" smtClean="0">
                <a:solidFill>
                  <a:schemeClr val="bg1"/>
                </a:solidFill>
                <a:hlinkClick r:id="rId4"/>
              </a:rPr>
              <a:t>vgentot@rvf.com</a:t>
            </a:r>
            <a:endParaRPr lang="fr-FR" dirty="0" smtClean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Site Web : www.rvf.com</a:t>
            </a: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50" y="3574373"/>
            <a:ext cx="3525134" cy="1312806"/>
          </a:xfrm>
          <a:prstGeom prst="round2SameRect">
            <a:avLst>
              <a:gd name="adj1" fmla="val 31512"/>
              <a:gd name="adj2" fmla="val 0"/>
            </a:avLst>
          </a:prstGeom>
          <a:ln>
            <a:noFill/>
          </a:ln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84" y="824973"/>
            <a:ext cx="1771146" cy="1216186"/>
          </a:xfrm>
          <a:prstGeom prst="rect">
            <a:avLst/>
          </a:prstGeom>
        </p:spPr>
      </p:pic>
      <p:sp>
        <p:nvSpPr>
          <p:cNvPr id="40" name="Espace réservé du texte 3"/>
          <p:cNvSpPr txBox="1">
            <a:spLocks/>
          </p:cNvSpPr>
          <p:nvPr/>
        </p:nvSpPr>
        <p:spPr>
          <a:xfrm>
            <a:off x="1402250" y="1530539"/>
            <a:ext cx="3549121" cy="1809748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 smtClean="0"/>
          </a:p>
          <a:p>
            <a:r>
              <a:rPr lang="fr-FR" dirty="0" smtClean="0">
                <a:solidFill>
                  <a:schemeClr val="bg1"/>
                </a:solidFill>
              </a:rPr>
              <a:t>Tel : 03-22-30-41-90</a:t>
            </a:r>
          </a:p>
          <a:p>
            <a:r>
              <a:rPr lang="fr-FR" dirty="0" smtClean="0">
                <a:solidFill>
                  <a:schemeClr val="bg1"/>
                </a:solidFill>
              </a:rPr>
              <a:t>Mail : </a:t>
            </a:r>
            <a:r>
              <a:rPr lang="fr-FR" dirty="0" smtClean="0">
                <a:solidFill>
                  <a:schemeClr val="bg1"/>
                </a:solidFill>
                <a:hlinkClick r:id="rId7"/>
              </a:rPr>
              <a:t>contact.ams@ressorts.net</a:t>
            </a:r>
            <a:endParaRPr lang="fr-FR" dirty="0" smtClean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Site Web : www.ams-ressorts.com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1" name="ZoneTexte 40"/>
          <p:cNvSpPr txBox="1"/>
          <p:nvPr/>
        </p:nvSpPr>
        <p:spPr>
          <a:xfrm>
            <a:off x="1003040" y="-88814"/>
            <a:ext cx="478961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smtClean="0">
                <a:solidFill>
                  <a:schemeClr val="accent6"/>
                </a:solidFill>
              </a:rPr>
              <a:t>Contact :</a:t>
            </a:r>
          </a:p>
          <a:p>
            <a:pPr algn="ctr"/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7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1057</TotalTime>
  <Words>214</Words>
  <Application>Microsoft Office PowerPoint</Application>
  <PresentationFormat>Grand écran</PresentationFormat>
  <Paragraphs>72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Parallaxe</vt:lpstr>
      <vt:lpstr>Groupe DMI</vt:lpstr>
      <vt:lpstr>Profil groupe DMI</vt:lpstr>
      <vt:lpstr>Secteurs et Clients</vt:lpstr>
      <vt:lpstr>Domaine d’application</vt:lpstr>
      <vt:lpstr>Gamme de Produits</vt:lpstr>
      <vt:lpstr>La Division Ressorts c’est 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Dmi</dc:title>
  <dc:creator>rate8</dc:creator>
  <cp:lastModifiedBy>rate8</cp:lastModifiedBy>
  <cp:revision>53</cp:revision>
  <dcterms:created xsi:type="dcterms:W3CDTF">2016-07-06T09:53:50Z</dcterms:created>
  <dcterms:modified xsi:type="dcterms:W3CDTF">2016-07-18T14:07:06Z</dcterms:modified>
</cp:coreProperties>
</file>

<file path=docProps/thumbnail.jpeg>
</file>